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4"/>
  </p:notesMasterIdLst>
  <p:sldIdLst>
    <p:sldId id="256" r:id="rId2"/>
    <p:sldId id="257" r:id="rId3"/>
    <p:sldId id="273" r:id="rId4"/>
    <p:sldId id="274" r:id="rId5"/>
    <p:sldId id="287" r:id="rId6"/>
    <p:sldId id="290" r:id="rId7"/>
    <p:sldId id="278" r:id="rId8"/>
    <p:sldId id="279" r:id="rId9"/>
    <p:sldId id="291" r:id="rId10"/>
    <p:sldId id="275" r:id="rId11"/>
    <p:sldId id="283" r:id="rId12"/>
    <p:sldId id="284" r:id="rId13"/>
    <p:sldId id="285" r:id="rId14"/>
    <p:sldId id="286" r:id="rId15"/>
    <p:sldId id="276" r:id="rId16"/>
    <p:sldId id="292" r:id="rId17"/>
    <p:sldId id="293" r:id="rId18"/>
    <p:sldId id="294" r:id="rId19"/>
    <p:sldId id="295" r:id="rId20"/>
    <p:sldId id="288" r:id="rId21"/>
    <p:sldId id="289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A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60"/>
  </p:normalViewPr>
  <p:slideViewPr>
    <p:cSldViewPr snapToGrid="0">
      <p:cViewPr varScale="1">
        <p:scale>
          <a:sx n="63" d="100"/>
          <a:sy n="63" d="100"/>
        </p:scale>
        <p:origin x="109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B95A6-F268-4351-B60C-FDE07E3EC947}" type="datetimeFigureOut">
              <a:rPr lang="it-IT" smtClean="0"/>
              <a:t>03/02/2026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5D248-3670-4069-BE85-AC289AA6A9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756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23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70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2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86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56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8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3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5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2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9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9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C7AAC79-403D-95D5-0DDB-3CDD63DF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548" y="1896946"/>
            <a:ext cx="5532904" cy="3064108"/>
          </a:xfrm>
          <a:prstGeom prst="rect">
            <a:avLst/>
          </a:prstGeom>
          <a:ln>
            <a:noFill/>
          </a:ln>
        </p:spPr>
      </p:pic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26081F0C-D1F0-EDFC-3385-E290227D17D9}"/>
              </a:ext>
            </a:extLst>
          </p:cNvPr>
          <p:cNvCxnSpPr>
            <a:cxnSpLocks/>
          </p:cNvCxnSpPr>
          <p:nvPr/>
        </p:nvCxnSpPr>
        <p:spPr>
          <a:xfrm>
            <a:off x="6116320" y="1842552"/>
            <a:ext cx="0" cy="3172894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20F5F93-B4FC-4751-57F8-0B366E55E289}"/>
              </a:ext>
            </a:extLst>
          </p:cNvPr>
          <p:cNvSpPr txBox="1"/>
          <p:nvPr/>
        </p:nvSpPr>
        <p:spPr>
          <a:xfrm>
            <a:off x="359215" y="2490281"/>
            <a:ext cx="53978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Progetto: </a:t>
            </a:r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 &amp;</a:t>
            </a:r>
          </a:p>
          <a:p>
            <a:pPr algn="ctr"/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 2</a:t>
            </a:r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HrR</a:t>
            </a:r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(Hotel receptionist Robot)</a:t>
            </a:r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B746C652-6DCC-3867-84C0-E53037E9189A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A6B953B4-662A-8705-26B4-23D59ACC51D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AC1B717F-B3A6-FA6C-0912-A6D0BCD7CB6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DDDB64F9-2ADA-8FEC-BEA0-4A80DD8901AB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8D7A8E79-8F4A-2852-30CA-C082B50C8B45}"/>
              </a:ext>
            </a:extLst>
          </p:cNvPr>
          <p:cNvSpPr txBox="1"/>
          <p:nvPr/>
        </p:nvSpPr>
        <p:spPr>
          <a:xfrm>
            <a:off x="2321346" y="5536901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Gabriele Bova, Paolo Manuele Gulotta, Andrea Spinelli, Vincenzo Zizzo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F3784D08-A4D7-88C3-3510-4ACC3F73AE1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6F9503CC-3F9E-9839-0F24-32D47F1CC0AB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42ADCDE2-90D1-2D69-BC0A-6163BBE8CF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29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733A9-FF70-507D-74B2-AFED0DD3F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66F105B-4BAC-8CD7-3F2E-D023FE44E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F62952C-4E5C-846E-C662-E41B55F64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4634013-CBBF-1A8A-577E-9DB3099B3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002BCCB-E4BB-731D-2BDC-FF47D93BC88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873275-5F77-D00F-8946-2FC4E2CCD80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94E03-4E07-A3DC-B340-D5ED09AB1DA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BAD553E-722E-B44A-BBD0-3E02E786487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EEF787-087F-78A9-C152-76B7A5C4C51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9E983F9-8D8B-269C-F2D5-34C49F8CD23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 di 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409C4C6-929D-1DF9-EF83-B8A6D1AF008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2D3CC24-7D6A-CFE8-86FE-3CE7166843D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3. Ambiente di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AE0123A-7FB8-8483-0BB4-5645D8D6E27E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01DD1FC9-01D7-A501-5BFB-DBE7C89CFC30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6043FD58-DB69-D301-D588-083F1BF6D48B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A3A0F7-84D2-CF08-037E-7CFF06D08DC6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9BB28AB3-F33F-3010-0CB9-331AC811B3D5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BD469EE-B80C-A349-4CFD-74592584E7D1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54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BCB8A-DC27-7C9E-4537-B5C8CE2E0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8960495-717D-F6D7-707A-B8BDA96B6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EC8C308-04BB-F90E-93A9-F6593387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806E468-F473-10ED-F5A5-5D900067F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A3B7967-C6CA-FDF7-21D2-64D4DDDEA41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552575A-B7C6-494D-6165-A4FD3794141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6FCE3BB-3A37-2AC7-383E-C36ADCF34E2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140D142-3C18-3F04-CCF6-B0B839E5B639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6D330BA-316E-23BB-AC44-5F895407108D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2962D3-7E83-22DD-293D-585EE71267E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Ambiente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F7E5BF7-1F3D-AF8E-21BF-A2FE8C83B18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DCEE42A-59C9-F2CA-431C-B176C1D0471C}"/>
              </a:ext>
            </a:extLst>
          </p:cNvPr>
          <p:cNvSpPr txBox="1"/>
          <p:nvPr/>
        </p:nvSpPr>
        <p:spPr>
          <a:xfrm>
            <a:off x="281549" y="738664"/>
            <a:ext cx="5634501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Design funzionale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scelta di questo setting non è puramente estetica, ma funzionale. L’Hotel è diviso in Reception, Corridoi (sfida per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planning)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CoffeeRoom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(ambiente denso non strutturato).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Ostacoli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navigazione nell'hotel si basa sul sistema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Navigation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Mesh) di Unity, che definisce le aree camminabili.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Statici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Muri e arredi "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bakerizzati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 nella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Dinamici (NPC)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Agenti intelligenti con identità e parametri vitali (da Neo4j) che agiscono come ostacoli improvvisi.</a:t>
            </a:r>
          </a:p>
        </p:txBody>
      </p:sp>
      <p:pic>
        <p:nvPicPr>
          <p:cNvPr id="13" name="Immagine 12" descr="Immagine che contiene Danza, persona, ballo&#10;&#10;Il contenuto generato dall'IA potrebbe non essere corretto.">
            <a:extLst>
              <a:ext uri="{FF2B5EF4-FFF2-40B4-BE49-F238E27FC236}">
                <a16:creationId xmlns:a16="http://schemas.microsoft.com/office/drawing/2014/main" id="{93911623-9FF0-4024-2085-35EE4FEFB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9" y="4325561"/>
            <a:ext cx="5634501" cy="178060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D386DE43-3B52-04A5-645A-9D247EA32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93705" y="718964"/>
            <a:ext cx="4859917" cy="538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3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70C1C-5C15-070F-B745-F30D9FD7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88313D8C-D686-705F-B3B5-47B4335E4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57FE690-8DE4-9EFD-DE36-53B9685B4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6868C5B-FF7A-5498-CC47-B3B29E1B8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DD4338B-852D-63F1-778F-12FC1DEEB5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256C2DF1-A8D7-5342-0198-C80E843D0CB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7D59DCE-2D6B-7E40-106F-0BBA9371187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0CDDD76-64B5-BF29-FAFB-D0BA5D4423E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643010-D148-A967-4432-085A4EF78C81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B88337A-5813-247F-6B4F-3921AF94F7F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247CF39-477F-DAA7-9594-FD827F9A25BA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FC7D4EE-2C20-51C9-99FD-B1F5E79052C7}"/>
              </a:ext>
            </a:extLst>
          </p:cNvPr>
          <p:cNvSpPr txBox="1"/>
          <p:nvPr/>
        </p:nvSpPr>
        <p:spPr>
          <a:xfrm>
            <a:off x="281549" y="738664"/>
            <a:ext cx="56345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Fisica realistica: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L’implementazione non è una semplice animazione, ma una simulazione fisica completa basata su giunti, forze e comunicazione bidirezionale con ROS2. Il robot è stato modellato come un sistema multi-corpo (Multi-Body System):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Chassis (base)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corpo principale, che ospita il computer di bordo simulato e le batterie. Ha una massa definita di circa 28 kg.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Ruote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wheels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sistema di locomozione, nonché il cuore ingegneristico della simulazione. Usa una configurazione a guida differenziale (2 ruote motrici e 1 omnidirezionale passiva per l’equilibrio).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Batteria (power management)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Sottosistema implementato nel chassis. Non si limita a decrementare un contatore, ma simula cicli di carica/scarica basati sul tempo e sull'interazione.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D5EA28-6A64-5D43-B78D-BBF55BB47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623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BB5C0-0FBF-CB13-AAB5-830C91AF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EF2575D-0B98-200F-FCA2-A2A15EA56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E12CF36-65DE-5A0E-B498-F82F24595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F4C535D-2F9C-78C1-B44F-AE4233268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82F05CA-839A-C2EA-01A6-C3E283615D3D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776C37C-16CF-725C-75DB-31AE40971C2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37CD429-013A-B9C0-13C3-C79B6D72DA3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97B3B591-ACE1-9CA2-25F4-4FA5645C533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DAD4A74-43F5-7395-B6B0-ACA7B16ACA06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996C3E7-1393-96CC-06D5-14A27B7295A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2967807-6C8F-714D-A662-29A96AB41A3B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CC58A4-54B6-6C41-F97D-08C3E67410E2}"/>
              </a:ext>
            </a:extLst>
          </p:cNvPr>
          <p:cNvSpPr txBox="1"/>
          <p:nvPr/>
        </p:nvSpPr>
        <p:spPr>
          <a:xfrm>
            <a:off x="281549" y="738664"/>
            <a:ext cx="56345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Guida differenziale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Utilizzo di componenti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ArticulationBody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stabilità cinematica superiore rispetto ai joint classici.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sfida della massa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Inizialmente il robot risultava "pigro", lento ad accelerare e incapace di frenare tempestivamente; scivolando o muovendosi a scatti.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Soluzioni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 parametri di guida (force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limit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damping, massa delle ruote)</a:t>
            </a:r>
          </a:p>
          <a:p>
            <a:pPr marL="1257300" lvl="2" indent="-342900" algn="just">
              <a:buFont typeface="+mj-lt"/>
              <a:buAutoNum type="arabicPeriod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Safety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la frenata.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Sensori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LiDAR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Simulazione via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Raycasting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che interseca i Collider fisici e serializza i dati in messaggi ROS2 standard.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B5479BCB-8054-CB6D-1B91-506D1B383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magine 8" descr="Immagine che contiene diagramma, cerchio, design&#10;&#10;Il contenuto generato dall'IA potrebbe non essere corretto.">
            <a:extLst>
              <a:ext uri="{FF2B5EF4-FFF2-40B4-BE49-F238E27FC236}">
                <a16:creationId xmlns:a16="http://schemas.microsoft.com/office/drawing/2014/main" id="{E897F389-101F-D4F3-8105-11175DE55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245" y="1539240"/>
            <a:ext cx="2376000" cy="1678389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79235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3C035-F8BA-54EB-EC63-27A95AE39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152D9F-FEF2-F813-512B-328B952DC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C1A0CB4-9E9B-DDA6-D6CD-DE5D5CCC9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A277E85A-47A4-2D39-EEC4-30DB7239C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F64A1EAA-91AF-76EC-45A6-0E4BA87B881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C9AAFDB-D889-D22B-B47D-01D7503EB93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3335039-B7DA-602E-BB9F-3796094F112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9223051-921E-DE4B-610D-14398862091F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5994F9-19D5-D6E4-4A4C-8F2FDCABF381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3E2A031-F66F-2486-0586-205B9BCFD75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520C4EF-C545-383B-AEA5-ECC7CB64D35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62AE63F-C28C-48A8-24C5-BA9C345F72A7}"/>
              </a:ext>
            </a:extLst>
          </p:cNvPr>
          <p:cNvSpPr txBox="1"/>
          <p:nvPr/>
        </p:nvSpPr>
        <p:spPr>
          <a:xfrm>
            <a:off x="281549" y="738664"/>
            <a:ext cx="11628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 un ambiente reale, un robot costruisce la mappa esplorando (SLAM). In un ambiente simulato, abbiamo già la verità assoluta (la scena Unity), ma ROS2 non può leggerla direttamente.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modulo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MapExporter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è stato sviluppato per colmare questo divario, permettendo di convertire istantaneamente l'ambiente 3D di Unity in una mappa 2D standard (formato .png + .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yaml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comprensibile dallo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di navigazione di ROS2.</a:t>
            </a:r>
          </a:p>
        </p:txBody>
      </p:sp>
      <p:pic>
        <p:nvPicPr>
          <p:cNvPr id="9" name="Immagine 8" descr="Immagine che contiene schermata, albero, pixel&#10;&#10;Il contenuto generato dall'IA potrebbe non essere corretto.">
            <a:extLst>
              <a:ext uri="{FF2B5EF4-FFF2-40B4-BE49-F238E27FC236}">
                <a16:creationId xmlns:a16="http://schemas.microsoft.com/office/drawing/2014/main" id="{FB0F34F7-CB95-9EF6-871D-6D08A750D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8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 descr="Immagine che contiene diagramma, Rettangolo, schizzo, quadrato&#10;&#10;Il contenuto generato dall'IA potrebbe non essere corretto.">
            <a:extLst>
              <a:ext uri="{FF2B5EF4-FFF2-40B4-BE49-F238E27FC236}">
                <a16:creationId xmlns:a16="http://schemas.microsoft.com/office/drawing/2014/main" id="{77EB5685-D66B-2B48-4670-64D71DCCA3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454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88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13B39-1C3C-6E5D-2A69-E44FB3E77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3A056874-6D63-DA4B-57AE-E109F827A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08B0889-BE7E-20B4-A507-F5D11554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F3F81BF-D95C-B01E-FC97-BA635C643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9F97DEF-E26E-0944-CEB2-A5B47B3DE53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FF284578-21D4-5DBB-41BE-1A5611415AF3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399E58-F607-5A52-A38B-417F5A7CDC3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8FF8DFB-5845-1914-9601-6B85F9DC5A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C662FD-CA51-CF4C-AD62-B73AD78FC02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7D1F444-0EE9-F9E9-E2CE-220BED201D92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EB9274D-22B0-6D19-074F-E3BF5B674A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0EC029-012D-BE0C-3629-552F2512995B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 Intelligenza Artificiale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E37DFEDD-9C27-2968-FD2B-42DCAA90FB4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EB2171E6-2E0D-DD14-B767-A77328CAC0CA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548CAA76-7FD7-E6C9-066A-022A95E45956}"/>
              </a:ext>
            </a:extLst>
          </p:cNvPr>
          <p:cNvSpPr txBox="1"/>
          <p:nvPr/>
        </p:nvSpPr>
        <p:spPr>
          <a:xfrm>
            <a:off x="2847596" y="2316849"/>
            <a:ext cx="300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A6FF9C-450B-CA41-9183-4844C0F4CF2C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9C8D801-E9C3-9A3A-9EAE-A05EFB73915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496C784-99FD-5767-5DEC-76394F88A37E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65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FFB5D-D36F-75D9-BCAF-D8C6E2D2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CE41A9-F780-35EB-E9D5-A6B608E71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45CB2AF-B0BF-64BE-2D1F-09AC250D5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A04FAAA-DD9C-3702-2CAE-DBB59987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D964A96-A3A0-9820-5B05-39F6F829C04B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DE74F24-D2ED-0129-142F-1C2A3F98DB7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5DB25E9-BF2F-CD01-A6FE-096BC43AF6E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81509F4D-37B1-7D42-935B-C7360777D94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CB07B22-0553-FE1A-806E-F9136EFE2B0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280589F-D89F-87C9-8202-C90AF9BBC4C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C1E9FC8-F941-1290-8310-F5F68F4774E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B710A8-4E39-AF44-D52E-0A2BC6D858A7}"/>
              </a:ext>
            </a:extLst>
          </p:cNvPr>
          <p:cNvSpPr txBox="1"/>
          <p:nvPr/>
        </p:nvSpPr>
        <p:spPr>
          <a:xfrm>
            <a:off x="281549" y="738664"/>
            <a:ext cx="56345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architetturale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L'architettura della base di conoscenza è stata ingegnerizzata separando la fase di definizione strutturale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TBox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da quella di popolamento e persistenza delle istanze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ABox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), al fine di ottimizzare sia il rigore logico che l'efficienza operativa.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tecnologico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Modellazione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Protégé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Definizione formale di classi, proprietà e assiomi. Garantisce coerenza semantica e validazione "a monte".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(Neo4j)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Gestione dinamica dei dati e iniezione delle istanze nel sistema. Permette di spostare la struttura logica dell’ontologia in un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graph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database capace di gestire un grande numero di nodi e relazioni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0FBDE368-A5C6-D1B3-05C3-3299B65261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85"/>
          <a:stretch>
            <a:fillRect/>
          </a:stretch>
        </p:blipFill>
        <p:spPr bwMode="auto">
          <a:xfrm>
            <a:off x="6096000" y="809834"/>
            <a:ext cx="5916050" cy="4254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041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DD963-DD80-E782-27FB-0055628E3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2C790DE-DC3B-6B2E-A782-16AEAB30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6D18ABD-8010-30D9-5D02-63863B877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D7A5F48-434A-4490-088F-08F1DA0FC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0ACEBA5-E2DF-08B2-09E5-489A22A4F75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4EFA29D-3B7C-B437-E1DA-964EC41BE26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AB4C516-16FB-FADA-D2CA-C9144F628D4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B1951BE-AC18-BE46-C3D0-24161AF74331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C99230-FB09-5F96-2242-49F3BCBB53A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3B19B99-916B-BD88-19B3-C8B422956DD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6A2CC1-EBF6-77F7-8225-D957BD9988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7BE18E-D854-82F3-5505-8EE06F3FE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88" y="448425"/>
            <a:ext cx="11241024" cy="596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582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71807B8-E3D4-11AB-3F54-3414037E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06DCF11-1360-8BBE-9792-15B35F811F18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322DC65-9F48-6086-A305-E6F3F40F5419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A517FE-5AF1-9F91-9DAC-EB647DF006A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A80FC40-B4A6-F770-BA52-415DBEC19A0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6D604A-5AB1-F5E8-D5B1-C4462C6D9B5E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693A3E-15AC-C0C8-E6AA-1B2F242FD49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C634A6B-3AE9-B3B7-3EE9-8F5AAF1F177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7B40A6-1EEA-FA9F-BEDA-ABF7232719FC}"/>
              </a:ext>
            </a:extLst>
          </p:cNvPr>
          <p:cNvSpPr txBox="1"/>
          <p:nvPr/>
        </p:nvSpPr>
        <p:spPr>
          <a:xfrm>
            <a:off x="281549" y="738664"/>
            <a:ext cx="11628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C8951BC-4DAE-9B99-B5EA-71D259E2CF2D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Ruolo e confini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Scope limitato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Adozione strettamente confinata a livello di presentazione (Interazione Uomo-Robot).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Vincolo di sicurezza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Esclusione tassativa dai processi decisionali e pianificazione delle azioni.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Tecnologia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API gemini-2.5-flash.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Funzionamento (Forma vs Contenuto)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Natural Language Generation (NLG)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L'LLM cura solo la forma (risposte discorsive, empatiche).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Contenuto deterministico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contenuto informativo proviene esclusivamente dalla base di conoscenza.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Mitigazione rischi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Drastica riduzione delle "allucinazioni" operative disaccoppiando la logica dalla generazione del testo.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D4F578D-778E-A128-1486-9D748F766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06" t="18921" r="12061" b="22416"/>
          <a:stretch>
            <a:fillRect/>
          </a:stretch>
        </p:blipFill>
        <p:spPr bwMode="auto">
          <a:xfrm>
            <a:off x="6400800" y="1975615"/>
            <a:ext cx="5266944" cy="27299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8418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F4BF4-5652-3067-37C1-D192DAC6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3E75E90-9BD1-AFAA-C6B4-360B38FCE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B2905ED-FD43-5462-CD6F-5A51F92D0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341C2EA5-7E2D-5EAD-49B0-FE7B7929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7F5BEB7-A100-9D3B-E0F1-FD16DCD2E1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90C8E15-4242-68C6-8C95-2F9772E736D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2186E47-0312-6C83-2F11-B7B0836E676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475E359-50FF-57E3-DF1F-31613C6309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020830-EAF0-EE6B-25D7-56D70BE0EDC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856C456-7AE3-3051-63A0-FA97BFCEF0A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CE44485-B0C0-B318-DBF5-C75F7D296145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B81ADB-5B01-23E7-5160-8881190216DE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logica (OWA)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Problema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Ambiguità della Open-World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lvl="1" algn="just"/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Classificazione attiva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Distinzione netta tra classi positive e negative per evitare deduzioni incerte.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 architetturale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Estrazione on-the-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sottografo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rilevante Neo4j.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Transcodifica in OWL temporaneo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OWLAPI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Openllet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robustezza inferenziale.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Uso di Java per accedere a Default-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ExplanationGenerator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(non disponibile in Python).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Output e sicurezza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Tracciabilità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Ricostruzione della catena di assiomi inferita de regole SWRL.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Reasoner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Output JSON con mappatura Soggetto + Spiegazione stato soggetto.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32BB136-760A-1C3B-9254-A7BB85259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67565" y="778380"/>
            <a:ext cx="3512196" cy="5268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693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E61D668D-030A-DEC2-C360-779E144B0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86CC99C-01AE-E0B0-026C-EB8C4569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E1AC2EC7-DC49-3936-796D-A2F52FF66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9C9FB01-EE2F-7148-72C8-C97235784F9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BC959C0-CFC7-15F6-801A-EA9243CFFF0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078B3A5-7445-2A8C-9B9F-29A66CE401E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77E794EB-B342-9BEC-7A48-33802A61116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BBAA07B-0FA7-7808-5DE9-C461F941BA26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D8B2809-16FB-46F5-273D-E41A45299A9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5DE9360-90BA-FA36-2285-8360F77BFC34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99F169A-DDFC-1D08-3379-E17654DE8D42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Flusso di Presentazione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B212576-BAF9-B065-8F27-0560AE38FEB5}"/>
              </a:ext>
            </a:extLst>
          </p:cNvPr>
          <p:cNvCxnSpPr>
            <a:cxnSpLocks/>
          </p:cNvCxnSpPr>
          <p:nvPr/>
        </p:nvCxnSpPr>
        <p:spPr>
          <a:xfrm>
            <a:off x="1026160" y="3690391"/>
            <a:ext cx="1011936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508D4926-96A3-DC6A-5E81-ED9DCFA99CE8}"/>
              </a:ext>
            </a:extLst>
          </p:cNvPr>
          <p:cNvCxnSpPr>
            <a:cxnSpLocks/>
            <a:stCxn id="61" idx="7"/>
            <a:endCxn id="43" idx="2"/>
          </p:cNvCxnSpPr>
          <p:nvPr/>
        </p:nvCxnSpPr>
        <p:spPr>
          <a:xfrm flipV="1">
            <a:off x="1917835" y="2916357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01E8F5D-4681-7AF5-6AA7-CD5E2F289415}"/>
              </a:ext>
            </a:extLst>
          </p:cNvPr>
          <p:cNvSpPr txBox="1"/>
          <p:nvPr/>
        </p:nvSpPr>
        <p:spPr>
          <a:xfrm>
            <a:off x="1288598" y="2454692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4EE21CF6-F47D-A153-44EE-D1E88F28026D}"/>
              </a:ext>
            </a:extLst>
          </p:cNvPr>
          <p:cNvSpPr/>
          <p:nvPr/>
        </p:nvSpPr>
        <p:spPr>
          <a:xfrm>
            <a:off x="1510424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D981F2CE-1DE2-3690-7471-3F64A2C055AA}"/>
              </a:ext>
            </a:extLst>
          </p:cNvPr>
          <p:cNvCxnSpPr>
            <a:cxnSpLocks/>
            <a:stCxn id="51" idx="7"/>
            <a:endCxn id="47" idx="2"/>
          </p:cNvCxnSpPr>
          <p:nvPr/>
        </p:nvCxnSpPr>
        <p:spPr>
          <a:xfrm flipV="1">
            <a:off x="3949655" y="2930561"/>
            <a:ext cx="407612" cy="591075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AFDDDD47-5227-D540-E9E1-60EC7F7D265F}"/>
              </a:ext>
            </a:extLst>
          </p:cNvPr>
          <p:cNvSpPr txBox="1"/>
          <p:nvPr/>
        </p:nvSpPr>
        <p:spPr>
          <a:xfrm>
            <a:off x="3331267" y="2468896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A2DF1C2F-966B-86F9-8997-2C399B92EF05}"/>
              </a:ext>
            </a:extLst>
          </p:cNvPr>
          <p:cNvSpPr/>
          <p:nvPr/>
        </p:nvSpPr>
        <p:spPr>
          <a:xfrm>
            <a:off x="3542244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10FC4CF8-91E3-91B9-4C07-A3373ED8640B}"/>
              </a:ext>
            </a:extLst>
          </p:cNvPr>
          <p:cNvCxnSpPr>
            <a:cxnSpLocks/>
            <a:stCxn id="54" idx="7"/>
            <a:endCxn id="53" idx="2"/>
          </p:cNvCxnSpPr>
          <p:nvPr/>
        </p:nvCxnSpPr>
        <p:spPr>
          <a:xfrm flipV="1">
            <a:off x="5959433" y="2943484"/>
            <a:ext cx="373202" cy="578152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A070E05C-5370-082A-A309-5EA2C0970B3E}"/>
              </a:ext>
            </a:extLst>
          </p:cNvPr>
          <p:cNvSpPr txBox="1"/>
          <p:nvPr/>
        </p:nvSpPr>
        <p:spPr>
          <a:xfrm>
            <a:off x="5306635" y="2112487"/>
            <a:ext cx="205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 di 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D83D0EC-A9F1-DA15-C484-AFB3FC12FF4B}"/>
              </a:ext>
            </a:extLst>
          </p:cNvPr>
          <p:cNvSpPr/>
          <p:nvPr/>
        </p:nvSpPr>
        <p:spPr>
          <a:xfrm>
            <a:off x="5552022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90FAC61C-5632-03C4-227F-BA9D70C0F610}"/>
              </a:ext>
            </a:extLst>
          </p:cNvPr>
          <p:cNvCxnSpPr>
            <a:cxnSpLocks/>
            <a:stCxn id="57" idx="7"/>
            <a:endCxn id="56" idx="2"/>
          </p:cNvCxnSpPr>
          <p:nvPr/>
        </p:nvCxnSpPr>
        <p:spPr>
          <a:xfrm flipV="1">
            <a:off x="7958362" y="2929280"/>
            <a:ext cx="405595" cy="592356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43B2F57D-3AF2-FF42-8B09-357FEF5D537E}"/>
              </a:ext>
            </a:extLst>
          </p:cNvPr>
          <p:cNvSpPr txBox="1"/>
          <p:nvPr/>
        </p:nvSpPr>
        <p:spPr>
          <a:xfrm>
            <a:off x="7337957" y="2098283"/>
            <a:ext cx="205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198A8F37-D8E1-7E98-C858-1BF43322364D}"/>
              </a:ext>
            </a:extLst>
          </p:cNvPr>
          <p:cNvSpPr/>
          <p:nvPr/>
        </p:nvSpPr>
        <p:spPr>
          <a:xfrm>
            <a:off x="7550951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6E9BBE84-71CC-D431-0D88-A73A7D232597}"/>
              </a:ext>
            </a:extLst>
          </p:cNvPr>
          <p:cNvCxnSpPr>
            <a:cxnSpLocks/>
            <a:stCxn id="60" idx="7"/>
            <a:endCxn id="59" idx="2"/>
          </p:cNvCxnSpPr>
          <p:nvPr/>
        </p:nvCxnSpPr>
        <p:spPr>
          <a:xfrm flipV="1">
            <a:off x="9980852" y="2943484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22E93E9B-5668-2CC7-D52A-4130A55BD645}"/>
              </a:ext>
            </a:extLst>
          </p:cNvPr>
          <p:cNvSpPr txBox="1"/>
          <p:nvPr/>
        </p:nvSpPr>
        <p:spPr>
          <a:xfrm>
            <a:off x="9351615" y="2481819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0" name="Ovale 59">
            <a:extLst>
              <a:ext uri="{FF2B5EF4-FFF2-40B4-BE49-F238E27FC236}">
                <a16:creationId xmlns:a16="http://schemas.microsoft.com/office/drawing/2014/main" id="{CFEDB451-AAD3-7C4C-22B0-9906ADF85FB0}"/>
              </a:ext>
            </a:extLst>
          </p:cNvPr>
          <p:cNvSpPr/>
          <p:nvPr/>
        </p:nvSpPr>
        <p:spPr>
          <a:xfrm>
            <a:off x="9573441" y="3478862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00130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6A6B4-532E-B23C-C32B-132EE7B61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A17EB4A-D8E5-2965-9F04-B7DD34B08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C121F24-FD94-8A14-8B96-95F13435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0BF97961-9DF6-435D-E3E2-734F4B95B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ABE5647D-677D-EAEE-AFF8-ECB83D9E875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3978FF7-C496-5253-CC3A-03E82FD1E00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AACAC19-C2CE-EB84-0F10-8FC799044DD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6DBCFEF-9696-DEB6-7A69-0708262DA088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582BA64-C64E-6697-9AB1-B66C28D0BE1F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5BE2BF-FCAC-EB86-A802-3CE86972EA8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162E7D9-4320-4DAD-F96C-32E3E2E8FDDF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F07AAA-15C9-2438-DA72-14D66E0DA9BD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5.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D683FE94-7BC1-4BC8-FF75-62FF2A06492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FB3BCD5D-FEAA-3584-6B42-6C73EB41FE27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901B9F23-C759-82DB-0D7B-1DDC50ADD158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67211D6-6D51-7876-7D3F-DC4FF790A5E2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76F4EBD8-6A0B-39AE-4CF3-03BEF444CE7D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FB12951-0BCD-906E-AC32-4D0F2D6B3432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FADEE71-B662-0659-518E-5AFAA548C777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93A6A94-9A72-44AA-069A-991D757B5F84}"/>
              </a:ext>
            </a:extLst>
          </p:cNvPr>
          <p:cNvSpPr txBox="1"/>
          <p:nvPr/>
        </p:nvSpPr>
        <p:spPr>
          <a:xfrm>
            <a:off x="8079996" y="3908698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C2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08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A6FC7-4598-D6C2-DAA9-A22C036EF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A5AC394-80A0-AFC6-B955-28761AD23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84C1EE1-D863-D7CF-B75D-A815BC02D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40A136B-F8F3-F1D0-D60E-CEB028E7F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E9046E9-3C57-E300-9960-E88340936EC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FF77E15-6486-213C-96B8-0095C2919AE0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8139052-52F6-DE13-937E-E05BD5CE4DB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EBE030A-4D3B-8BF1-D6AE-8C23142CA7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56726D-A7C7-D443-A232-82C26432ED69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6C8BC5-2A48-E5E0-41EC-B5B3C6FBADC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881D72B-D62F-44F8-8075-E49397E177A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7E2A2D9-0F0D-99FB-244A-DFDC94D63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406" y="1044893"/>
            <a:ext cx="11833186" cy="448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721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F58A2-DB04-786E-3CF5-10891C443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87A899A0-DDF8-62EA-1C5F-A9C6CE1D8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11">
            <a:extLst>
              <a:ext uri="{FF2B5EF4-FFF2-40B4-BE49-F238E27FC236}">
                <a16:creationId xmlns:a16="http://schemas.microsoft.com/office/drawing/2014/main" id="{88C30FF3-4D16-E9FF-02F1-C152BFCFA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13">
            <a:extLst>
              <a:ext uri="{FF2B5EF4-FFF2-40B4-BE49-F238E27FC236}">
                <a16:creationId xmlns:a16="http://schemas.microsoft.com/office/drawing/2014/main" id="{61181BFD-2895-3F58-87A0-8AC19231B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Immagine 32">
            <a:extLst>
              <a:ext uri="{FF2B5EF4-FFF2-40B4-BE49-F238E27FC236}">
                <a16:creationId xmlns:a16="http://schemas.microsoft.com/office/drawing/2014/main" id="{853D3C66-353F-355A-7D95-243DA99DA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93" y="375919"/>
            <a:ext cx="3901011" cy="2160370"/>
          </a:xfrm>
          <a:prstGeom prst="rect">
            <a:avLst/>
          </a:prstGeom>
          <a:ln>
            <a:noFill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4AE1B88-AD72-F820-D30A-7CA9DB0E2484}"/>
              </a:ext>
            </a:extLst>
          </p:cNvPr>
          <p:cNvSpPr txBox="1"/>
          <p:nvPr/>
        </p:nvSpPr>
        <p:spPr>
          <a:xfrm>
            <a:off x="3397053" y="2465149"/>
            <a:ext cx="53978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Grazie per</a:t>
            </a:r>
          </a:p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l’attenzione</a:t>
            </a:r>
            <a:endParaRPr lang="it-IT" sz="3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343F90E4-911D-72D9-13DF-F824023E02D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1988FE45-6AB0-820A-6D4A-6BC650E7EA0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1881E9BC-2149-DB44-868C-7B6CC620C9E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B71ABEF3-0792-2BB3-273E-79116F3BA0B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AC21FCF-1C84-7BD6-014A-41419E24F590}"/>
              </a:ext>
            </a:extLst>
          </p:cNvPr>
          <p:cNvSpPr txBox="1"/>
          <p:nvPr/>
        </p:nvSpPr>
        <p:spPr>
          <a:xfrm>
            <a:off x="2321344" y="4755812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Gabriele Bova, Paolo Manuele Gulotta, Andrea Spinelli, Vincenzo Zizzo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FAFED79-71D9-E555-AF16-E49B6A66CF7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F4242A28-3826-4EFA-A3DC-8DA7B912E9C4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C72F0488-6728-DF39-F3A6-FF7B3E576A5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68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D42A3-4DF8-62EC-72A2-32C48CDB7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9">
            <a:extLst>
              <a:ext uri="{FF2B5EF4-FFF2-40B4-BE49-F238E27FC236}">
                <a16:creationId xmlns:a16="http://schemas.microsoft.com/office/drawing/2014/main" id="{D79F3788-70B5-AC9B-37A7-B65403E59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11">
            <a:extLst>
              <a:ext uri="{FF2B5EF4-FFF2-40B4-BE49-F238E27FC236}">
                <a16:creationId xmlns:a16="http://schemas.microsoft.com/office/drawing/2014/main" id="{37A1E586-3C8E-1250-4AFC-B54878F6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3">
            <a:extLst>
              <a:ext uri="{FF2B5EF4-FFF2-40B4-BE49-F238E27FC236}">
                <a16:creationId xmlns:a16="http://schemas.microsoft.com/office/drawing/2014/main" id="{E840C843-163A-2945-5087-61B401FEE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98B1A0A6-E47C-1DFE-3320-8D139DA34D7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80B3ED49-99D0-77C3-3128-38CA2ABA3EB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7912C67-C6D2-2991-8B5F-04F945BA053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B518D24-62E8-8919-5215-E29E8F7C7E1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9AA1FAF-DDBC-AA39-26A8-5918926DC71C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89477D91-5794-83DB-613F-1D2DB40E86FE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35A004E0-F20E-BCDD-AFBA-923A49544D3E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C9C67FAA-731A-BBAC-6D88-F98B21DBA75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Introduzione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21A94C5-0F5B-B79A-AAD6-1AF5DCEE9C85}"/>
              </a:ext>
            </a:extLst>
          </p:cNvPr>
          <p:cNvSpPr txBox="1"/>
          <p:nvPr/>
        </p:nvSpPr>
        <p:spPr>
          <a:xfrm>
            <a:off x="281549" y="1730227"/>
            <a:ext cx="56345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– Robot sociale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dalla gestione dell’accoglienza alla rilevazione di anomalie,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opera come punto di riferimento costante per l'ospite.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Ecosistema connesso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in tempo reale tra robotica e dispositivi indossabili per il monitoraggio dei parametri vitali e la gestione ottimizzata delle emergenze.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EA1B7FFD-B49B-2983-2E8C-FE4CC6DEA0C1}"/>
              </a:ext>
            </a:extLst>
          </p:cNvPr>
          <p:cNvCxnSpPr>
            <a:cxnSpLocks/>
          </p:cNvCxnSpPr>
          <p:nvPr/>
        </p:nvCxnSpPr>
        <p:spPr>
          <a:xfrm>
            <a:off x="6116320" y="1793632"/>
            <a:ext cx="0" cy="4363328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43D9EF3-86AE-CF56-3F9D-7F9762003F89}"/>
              </a:ext>
            </a:extLst>
          </p:cNvPr>
          <p:cNvSpPr txBox="1"/>
          <p:nvPr/>
        </p:nvSpPr>
        <p:spPr>
          <a:xfrm>
            <a:off x="6275949" y="1730227"/>
            <a:ext cx="563450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A: Accoglienza e profilazione dinamica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riconosce l’ospite e ne profila interessi e preferenze in tempo reale, utilizzando un’intelligenza ibrida per offrire suggerimenti personalizzati e gestire ogni esigenza logistica.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B: Assistenza tecnica e manutenzione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robot gestisce le segnalazioni di oggetti guasti effettuando un triage diagnostico in camera, filtrando le necessità di intervento tecnico per ottimizzare il lavoro del personale.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C: Gestione emergenze e anomalie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Attraverso il monitoraggio biometrico costante e l'analisi dei trend vitali, il sistema rileva autonomamente situazioni di pericolo o malori, garantendo un'attivazione immediata.</a:t>
            </a:r>
          </a:p>
        </p:txBody>
      </p:sp>
    </p:spTree>
    <p:extLst>
      <p:ext uri="{BB962C8B-B14F-4D97-AF65-F5344CB8AC3E}">
        <p14:creationId xmlns:p14="http://schemas.microsoft.com/office/powerpoint/2010/main" val="376325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D81DA8-DFA9-6D95-97C9-38C595EC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266DE541-474F-817F-D3E9-C99F9A045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21E47B4-F8BC-DD5B-BAE8-A51C876F6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101635-1551-9B9E-BCF9-797F308CA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0ADC207-2623-A87F-66EA-9B687B0416A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ABE2092-CCB6-898B-6373-EC40CF93BDA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47393F2-EB8C-1765-F4E4-C9E27ED0BB0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C1A1EA1-D726-1766-738D-ABB27AEC60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36CCB6-4A3C-0043-3D5B-43B42C991B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EDA7E6-2AE5-40A4-BF7B-634698C2170A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63AA7C0-F354-7B4E-20AD-B28C07645DD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F4AAF9A-A831-5246-FD81-55C70ECAA453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Robotica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7291DCA-1117-C20E-AEC9-3D0A58777274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56D2261F-730E-E723-8C75-621E8D5D78A8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15FA98B1-C4EC-5A91-5C38-49D40643C7B4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2A16B12-1208-6AB7-584A-A3070431FFBE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6C1C1316-4B9F-8821-EBB9-199ACBD7CCE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A26FD9B-171B-B0DD-B7E6-4CA03E5498BD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61907C8-154A-D006-37FA-7155266F44FD}"/>
              </a:ext>
            </a:extLst>
          </p:cNvPr>
          <p:cNvSpPr txBox="1"/>
          <p:nvPr/>
        </p:nvSpPr>
        <p:spPr>
          <a:xfrm>
            <a:off x="8079996" y="2316849"/>
            <a:ext cx="2527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D30887B-69A7-6C7D-CDA6-7F5B1A0C8307}"/>
              </a:ext>
            </a:extLst>
          </p:cNvPr>
          <p:cNvSpPr txBox="1"/>
          <p:nvPr/>
        </p:nvSpPr>
        <p:spPr>
          <a:xfrm>
            <a:off x="8079996" y="3908698"/>
            <a:ext cx="2659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8DFE9429-65D6-1BDA-3D19-F637506CC971}"/>
              </a:ext>
            </a:extLst>
          </p:cNvPr>
          <p:cNvSpPr/>
          <p:nvPr/>
        </p:nvSpPr>
        <p:spPr>
          <a:xfrm>
            <a:off x="7429965" y="5473708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D86BB39-53EE-B114-FF3A-3FCAE7C8F8E1}"/>
              </a:ext>
            </a:extLst>
          </p:cNvPr>
          <p:cNvSpPr txBox="1"/>
          <p:nvPr/>
        </p:nvSpPr>
        <p:spPr>
          <a:xfrm>
            <a:off x="8079996" y="5481531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83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734C2-3D76-F902-B6EB-A475DD6E4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41C7F66-C179-4C28-135A-A5C9C2E60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595E7B9-914B-B622-ACF3-BB76AD364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3A2AD16-E25F-CAE5-BA75-3305FBE27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E97B200-28C1-228D-1E8B-55CF6E5A58AF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4CD6BE7-F541-1CBF-2709-59D65B1E7A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199A46-462D-20ED-036D-83CD7419ACD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B796335-472C-380A-8FEE-1B49F4553D5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340F09-E0BF-2AC0-BD39-FDFA6F8B35D7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CA2D75C-71A4-F1F3-2236-015AF2A1C0E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162038E-ECAC-0BF7-C60E-E980864020A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FABCD012-2D53-6BD7-1A65-01C93B5F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1" y="534016"/>
            <a:ext cx="10993120" cy="5789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25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3CABF-6D5A-0988-9540-86DC3736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706C047F-7156-8F8D-9283-CF9521D5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55E9B1EC-6204-2482-50B1-E8F89017B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C354CE0-4D5A-F0D5-94F5-F4D6FCAE2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04C0BAC-2C40-9458-2BD1-5D43D94C3D4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30C1870-DF30-496D-502C-F60CD28826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69C7459-C35F-DD4D-2D25-EFCB29DBC69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CF1300E-5471-9D9F-550F-1665F53ADD8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43C5995-41C1-BF02-227F-A9919B32C0BA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B5A6111-A046-8281-790C-6BF0CBE8478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AB583B-A4E8-EAFB-0281-3FCD5EEA6DB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5752BF3-A298-B1A6-C93C-A5E4E1531857}"/>
              </a:ext>
            </a:extLst>
          </p:cNvPr>
          <p:cNvSpPr txBox="1"/>
          <p:nvPr/>
        </p:nvSpPr>
        <p:spPr>
          <a:xfrm>
            <a:off x="281549" y="738664"/>
            <a:ext cx="116289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Sistema di Arbitraggio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Architettura a soppressione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basata su priorità fisse, non una semplice macchina a stati.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Gerarchia delle priorità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Sicurezza (Scenario 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Salvaguardia dell'ospite (priorità assoluta).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Energia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Ricarica batteria (sacrificabile in caso di emergenza medica).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Interazione sociali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Assistenza e Concierge.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0703B4-7372-DE37-5F79-5050C9518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33040" y="3046988"/>
            <a:ext cx="6441440" cy="318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84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45353-43A6-FCF1-0B1F-DD3B1A9D8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5F63F36-E67F-3BDD-B33D-D871F0214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BF7588F-F71B-5825-C02A-730E27659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8C42C5-D9D0-0830-66CA-F51FAC1ED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763C81A6-100B-A8F8-6828-93DA5F17003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DFED671-C2EC-75F8-B8D3-6D561FD2708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EECDCE8-BB0A-8ADC-4137-02277B0EABA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A5B7B15-BB49-4E5E-29A4-C963BF33CB4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4CFE938-F8D9-B6F8-4112-17708A98ACED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193F4CB-7762-D8DE-A1DF-38C8C3DCF7B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445B90E-78D6-5C3A-8281-4E67C5B058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Pianificazione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Algoritmo A* custom su griglia 8-connected con prevenzione del taglio degli angoli ("Corner Cutting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").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Corner Cutting 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Verifica celle adiacenti per evitare collisioni sugli spigoli in diagonale.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Gestione Mappa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Flag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allow_unknown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per attraversamento dinamico di aree inesplorate.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Bounding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Box (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bbox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Ricerca confinata in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sottofinestre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locali per ridurre il carico computazionale.</a:t>
                </a:r>
              </a:p>
              <a:p>
                <a:pPr algn="just"/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Loop di Controllo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Percezione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Ricezione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Occupancy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Grid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su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topic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/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Aggiornamento posa via buffer TF2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blipFill>
                <a:blip r:embed="rId2"/>
                <a:stretch>
                  <a:fillRect l="-433" t="-463" r="-6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3914063-0E5D-7DFF-93BE-814CAA002FDF}"/>
              </a:ext>
            </a:extLst>
          </p:cNvPr>
          <p:cNvCxnSpPr>
            <a:cxnSpLocks/>
          </p:cNvCxnSpPr>
          <p:nvPr/>
        </p:nvCxnSpPr>
        <p:spPr>
          <a:xfrm>
            <a:off x="6116320" y="609600"/>
            <a:ext cx="0" cy="554736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CE5044-62F1-3A13-2C66-D9CA2A7741DD}"/>
              </a:ext>
            </a:extLst>
          </p:cNvPr>
          <p:cNvSpPr txBox="1"/>
          <p:nvPr/>
        </p:nvSpPr>
        <p:spPr>
          <a:xfrm>
            <a:off x="6275949" y="738664"/>
            <a:ext cx="56345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Metodo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Macchina a Stati (Controllo Ibrido)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Turn-in-place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Rotazione sul posto (controllore PI) se l'errore angolare supera la soglia.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Drive-to-goal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Avanzamento proporzionale con correzione di rotta dinamica.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Fluidità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Passaggio continuo tra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(senza stop) entro il raggio di tolleranza.</a:t>
            </a:r>
          </a:p>
        </p:txBody>
      </p:sp>
    </p:spTree>
    <p:extLst>
      <p:ext uri="{BB962C8B-B14F-4D97-AF65-F5344CB8AC3E}">
        <p14:creationId xmlns:p14="http://schemas.microsoft.com/office/powerpoint/2010/main" val="2234528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7A654-8DF8-46D2-E86F-2F4FF3745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F8FC054-47BD-ABD3-11D6-09919EF95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E120492E-C92A-BA98-EDCD-AA65FE784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FC8486B1-9B76-A820-18E1-42F31BEEC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D7B6FB9-7BAA-BE32-4043-7B6255811A0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2CA60C3-B576-B4C3-B17B-4C8A4D8E5C3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BBE7F7D-8CA0-98D7-1247-2BF588EB119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ECD3240-1DEA-6816-57C3-2F869A48825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6240B4-2F43-B078-02A0-2DE7871F6F6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31DDB2E-F125-FB5E-41E4-7EFED5B3481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7FF085-D160-5E18-8DD5-73ED4C610556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 (AMCL)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Filtro particellare adattivo che stima la posa (x, y, θ) unendo dati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odometrici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e laser.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Gerarchia spaziale (TF Tree)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Coerenza spaziale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Modulo TF2 per mantenere l'albero delle relazioni tra i sistemi di riferimento.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Trasformate statiche (Intra-Robot)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Definiscono la geometria fisica immutabile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lidar_link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Catena dinamica e Correzione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Odometria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controller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(fluida ma soggetta a drift).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Correzione globale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sistema di localizzazione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Meccanismo anti-salto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L'errore accumulato viene compensato facendo "scivolare" l'origine del sistema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rispetto alla mappa.</a:t>
                </a: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blipFill>
                <a:blip r:embed="rId2"/>
                <a:stretch>
                  <a:fillRect l="-433" t="-442" r="-649" b="-3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2">
            <a:extLst>
              <a:ext uri="{FF2B5EF4-FFF2-40B4-BE49-F238E27FC236}">
                <a16:creationId xmlns:a16="http://schemas.microsoft.com/office/drawing/2014/main" id="{FED1FB0A-45CC-CBDE-8B8F-3C182FF6A7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9" r="9398"/>
          <a:stretch>
            <a:fillRect/>
          </a:stretch>
        </p:blipFill>
        <p:spPr bwMode="auto">
          <a:xfrm>
            <a:off x="6835872" y="1448240"/>
            <a:ext cx="4640640" cy="377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542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4EC6E-2123-0922-F298-1563E532F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6A08777-3CEA-45B7-F50A-C63881D48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60643E1-E466-5D81-40AF-870B77BFA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7E82E8E-42E5-0FAD-4000-521727E63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EB166A2-ADF7-F554-3544-61FAB9C751C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1929948-20A6-7DAC-A0D4-581413106FD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5F73C8-7957-6FFC-EFAD-7F9BAD4D404C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B96F4E69-705C-8E6A-9656-0C748E756E3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9FE5F3B-52A6-1ED5-F949-658FF21821D0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96A0E77-D642-FFC0-2842-1C1C606C0A7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05AB066-8E69-671F-7FF0-CC8B10A7F6D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9AC5139-596A-38F1-142E-BE13AC9FFC54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Analisi Biometrica (Filtro di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Nodo custom per filtrare il rumore dei braccialetti smart e predire trend di pressione/battito, scartando anomalie momentanee.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Predizione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matrice di transizione proietta lo stato nel futuro in base al </a:t>
            </a:r>
            <a:r>
              <a:rPr lang="it-IT" sz="1600" i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stimando tendenza e valore atteso.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Logica di Sicurezza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Anomaly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detection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outlier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Confronto tra misura grezza e predizione; scarto del dato se l'errore residuo supera la soglia dinamica (filtraggio artefatti di movimento).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dell’anomalia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Reset del filtro solo se la deviazione persiste oltre MAX_OUTLIERS (garanzia di reattività a vere emergenze come tachicardie).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Invalidazione automatica dello stato ospite dopo RESET_TIMEOUT di silenzio radio (disconnessione dispositivo).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313DF34-8482-0A4D-389A-465D6E510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7295"/>
            <a:ext cx="4905698" cy="327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2536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6">
    <a:dk1>
      <a:sysClr val="windowText" lastClr="000000"/>
    </a:dk1>
    <a:lt1>
      <a:sysClr val="window" lastClr="FFFFFF"/>
    </a:lt1>
    <a:dk2>
      <a:srgbClr val="0D1C3B"/>
    </a:dk2>
    <a:lt2>
      <a:srgbClr val="F5F2F9"/>
    </a:lt2>
    <a:accent1>
      <a:srgbClr val="1973EB"/>
    </a:accent1>
    <a:accent2>
      <a:srgbClr val="25C8A2"/>
    </a:accent2>
    <a:accent3>
      <a:srgbClr val="BF8ED1"/>
    </a:accent3>
    <a:accent4>
      <a:srgbClr val="FE733C"/>
    </a:accent4>
    <a:accent5>
      <a:srgbClr val="FE5A5A"/>
    </a:accent5>
    <a:accent6>
      <a:srgbClr val="1AC16E"/>
    </a:accent6>
    <a:hlink>
      <a:srgbClr val="1AC16E"/>
    </a:hlink>
    <a:folHlink>
      <a:srgbClr val="00B0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5014</TotalTime>
  <Words>1550</Words>
  <Application>Microsoft Office PowerPoint</Application>
  <PresentationFormat>Widescreen</PresentationFormat>
  <Paragraphs>257</Paragraphs>
  <Slides>22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9" baseType="lpstr">
      <vt:lpstr>Aptos</vt:lpstr>
      <vt:lpstr>Arial</vt:lpstr>
      <vt:lpstr>Cambria</vt:lpstr>
      <vt:lpstr>Cambria Math</vt:lpstr>
      <vt:lpstr>Courier New</vt:lpstr>
      <vt:lpstr>Grandview Display</vt:lpstr>
      <vt:lpstr>DashVTI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Argonaut Astra</dc:creator>
  <cp:lastModifiedBy>ANDREA SPINELLI</cp:lastModifiedBy>
  <cp:revision>83</cp:revision>
  <dcterms:created xsi:type="dcterms:W3CDTF">2025-04-02T14:45:54Z</dcterms:created>
  <dcterms:modified xsi:type="dcterms:W3CDTF">2026-02-03T18:44:21Z</dcterms:modified>
</cp:coreProperties>
</file>

<file path=docProps/thumbnail.jpeg>
</file>